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2018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GENERAL, INFLUENZA DENGUE, SEMANA # 5</a:t>
            </a:r>
          </a:p>
          <a:p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99992" y="5229200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PLATAFORMA SINAVE. SUIVE WNDOWS. SSA</a:t>
            </a:r>
          </a:p>
          <a:p>
            <a:r>
              <a:rPr lang="es-MX" sz="1200" dirty="0" smtClean="0"/>
              <a:t>CORTE DE INFORMACION AL  08 - 02 -2018</a:t>
            </a:r>
          </a:p>
          <a:p>
            <a:r>
              <a:rPr lang="es-MX" sz="1200" dirty="0" smtClean="0"/>
              <a:t>DEPARTAMENTO DE VIGILANCIA EPIDEMIOLOGICA</a:t>
            </a:r>
          </a:p>
          <a:p>
            <a:r>
              <a:rPr lang="es-MX" sz="1200" dirty="0" smtClean="0"/>
              <a:t>RESPONSABLE: DR. MAURICIO BERNAL HERNANDEZ</a:t>
            </a:r>
          </a:p>
          <a:p>
            <a:r>
              <a:rPr lang="es-MX" sz="1200" dirty="0" smtClean="0"/>
              <a:t>APOYO TECNICO: ING. ERNESTO NAVARRO HIGUERA</a:t>
            </a:r>
          </a:p>
        </p:txBody>
      </p:sp>
      <p:pic>
        <p:nvPicPr>
          <p:cNvPr id="8" name="Marcador de contenido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  <a:prstGeom prst="rect">
            <a:avLst/>
          </a:prstGeo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95736" y="836712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21428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5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1500166" y="1408120"/>
          <a:ext cx="5572164" cy="5370029"/>
        </p:xfrm>
        <a:graphic>
          <a:graphicData uri="http://schemas.openxmlformats.org/drawingml/2006/table">
            <a:tbl>
              <a:tblPr/>
              <a:tblGrid>
                <a:gridCol w="3305523"/>
                <a:gridCol w="755547"/>
                <a:gridCol w="755547"/>
                <a:gridCol w="755547"/>
              </a:tblGrid>
              <a:tr h="14317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Arial"/>
                        </a:rPr>
                        <a:t>INSTITUTO DE SERVICIOS DE SALUD EN BAJA CALIFORNIA SUR</a:t>
                      </a: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317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Arial"/>
                        </a:rPr>
                        <a:t>DIRECCION DE SERVICIOS DE SALUD</a:t>
                      </a: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317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latin typeface="Arial"/>
                        </a:rPr>
                        <a:t>SUBDIRECCION DE EPIDEMIOLOGIA</a:t>
                      </a: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317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Arial"/>
                        </a:rPr>
                        <a:t>DEPARTAMENTO DE VIGILANCIA EPIDEMIOLOGICA</a:t>
                      </a: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5170">
                <a:tc gridSpan="4">
                  <a:txBody>
                    <a:bodyPr/>
                    <a:lstStyle/>
                    <a:p>
                      <a:pPr algn="r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Prontuario semana 05-2018</a:t>
                      </a: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51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 PRINCIPALES CAUSAS DE DX</a:t>
                      </a:r>
                    </a:p>
                  </a:txBody>
                  <a:tcPr marL="5528" marR="5528" marT="5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2018</a:t>
                      </a:r>
                    </a:p>
                  </a:txBody>
                  <a:tcPr marL="5528" marR="5528" marT="5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2017</a:t>
                      </a:r>
                    </a:p>
                  </a:txBody>
                  <a:tcPr marL="5528" marR="5528" marT="5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Variación</a:t>
                      </a:r>
                    </a:p>
                  </a:txBody>
                  <a:tcPr marL="5528" marR="5528" marT="5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</a:tr>
              <a:tr h="14811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latin typeface="Arial"/>
                        </a:rPr>
                        <a:t>Infecciones respiratorias agudas *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27,023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30,427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-11.19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1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 smtClean="0">
                          <a:latin typeface="Arial"/>
                        </a:rPr>
                        <a:t>Enfermedades diarreicas agudas**</a:t>
                      </a:r>
                      <a:endParaRPr lang="es-MX" sz="900" b="0" i="0" u="none" strike="noStrike" dirty="0">
                        <a:latin typeface="Arial"/>
                      </a:endParaRP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5,142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4,036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27.40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17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dirty="0">
                          <a:latin typeface="Arial"/>
                        </a:rPr>
                        <a:t>Infección de vías urinarias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4,192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3,815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9.88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1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Gingivitis y enfermedad periodontal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1,627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1,750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-7.03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1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Otitis media aguda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1,444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1,059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36.36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35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Úlceras, gastritis y duodenitis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1,430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1,236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15.70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1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Conjuntivitis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1,211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947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27.88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1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Enfermedades de Transmisión Sexual ***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546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456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19.74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1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Obesidad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488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733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-33.42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1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Asma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332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277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19.86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1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Hipertensión arterial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286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306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-6.54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1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Diabetes mellitus (ambas) ****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177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194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-8.76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93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Accidentes de transporte en vehículos con motor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167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158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5.70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1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Varicela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151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158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-4.43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1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Insuficiencia venosa periférica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116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140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-17.14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1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Depresión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116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81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43.21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1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Otras helmintiasis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112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146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-23.29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1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Quemaduras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92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107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-14.02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1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Escabiosis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74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-1.33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174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Hiperplasia de la próstata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Arial"/>
                        </a:rPr>
                        <a:t>66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Arial"/>
                        </a:rPr>
                        <a:t>78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-15.38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67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:</a:t>
                      </a:r>
                    </a:p>
                  </a:txBody>
                  <a:tcPr marL="5528" marR="5528" marT="5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45,686</a:t>
                      </a:r>
                    </a:p>
                  </a:txBody>
                  <a:tcPr marL="5528" marR="5528" marT="5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47,474</a:t>
                      </a:r>
                    </a:p>
                  </a:txBody>
                  <a:tcPr marL="5528" marR="5528" marT="552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latin typeface="Calibri"/>
                        </a:rPr>
                        <a:t>-3.77</a:t>
                      </a:r>
                    </a:p>
                  </a:txBody>
                  <a:tcPr marL="5528" marR="5528" marT="5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728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Fuente: EPIMORBI-SUAVE. </a:t>
                      </a: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Corte de </a:t>
                      </a:r>
                      <a:r>
                        <a:rPr lang="es-MX" sz="800" b="0" i="0" u="none" strike="noStrike" dirty="0" err="1">
                          <a:latin typeface="Arial"/>
                        </a:rPr>
                        <a:t>inf</a:t>
                      </a:r>
                      <a:r>
                        <a:rPr lang="es-MX" sz="800" b="0" i="0" u="none" strike="noStrike" dirty="0">
                          <a:latin typeface="Arial"/>
                        </a:rPr>
                        <a:t>. 01-02-2018</a:t>
                      </a: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1990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*Incluye: infección respiratoria aguda, faringitis, amigdalitis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estreptococica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neumonía, bronconeumonía e influenza.</a:t>
                      </a: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1511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**Incluye: amibiasis intestinal,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shigelosis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fiebre tifoidea,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giardiasis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enfermedad diarreica aguda, intoxicación alimentaria</a:t>
                      </a: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372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bacteriana, paratifoidea, otras salmonelosis y otras infecciones intestinales debidas a protozoarios.</a:t>
                      </a: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90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***Incluye: VIH, candidiasis urogenital, herpes genital, infección gonocócica genitourinaria, linfogranuloma venéreo,</a:t>
                      </a: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37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 sífilis adquirida, tricomoniasis urogenital, chancro blando y vulvovaginitis aguda.</a:t>
                      </a: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728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 Incluye diabetes mellitus tipo 1 y 2.</a:t>
                      </a: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72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Observación: Se Incluye información de Consultorios Anexos a Farmacia</a:t>
                      </a: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72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Nota: información disponible en el sistema de notificación, para el mismo período en ambos años. </a:t>
                      </a: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528" marR="5528" marT="5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95736" y="836712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21428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</a:t>
            </a:r>
            <a:r>
              <a:rPr kumimoji="0" lang="es-MX" sz="11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5</a:t>
            </a: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pic>
        <p:nvPicPr>
          <p:cNvPr id="11" name="10 Imagen"/>
          <p:cNvPicPr/>
          <p:nvPr/>
        </p:nvPicPr>
        <p:blipFill rotWithShape="1">
          <a:blip r:embed="rId4"/>
          <a:srcRect l="29702" t="19915" r="31433" b="15812"/>
          <a:stretch/>
        </p:blipFill>
        <p:spPr bwMode="auto">
          <a:xfrm>
            <a:off x="1571604" y="1500174"/>
            <a:ext cx="5695950" cy="49407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INFLUENZA 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14284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5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1000100" y="2143116"/>
          <a:ext cx="6762779" cy="2396902"/>
        </p:xfrm>
        <a:graphic>
          <a:graphicData uri="http://schemas.openxmlformats.org/drawingml/2006/table">
            <a:tbl>
              <a:tblPr/>
              <a:tblGrid>
                <a:gridCol w="523570"/>
                <a:gridCol w="523570"/>
                <a:gridCol w="523570"/>
                <a:gridCol w="776629"/>
                <a:gridCol w="750450"/>
                <a:gridCol w="523570"/>
                <a:gridCol w="523570"/>
                <a:gridCol w="523570"/>
                <a:gridCol w="523570"/>
                <a:gridCol w="523570"/>
                <a:gridCol w="523570"/>
                <a:gridCol w="523570"/>
              </a:tblGrid>
              <a:tr h="244421">
                <a:tc gridSpan="8">
                  <a:txBody>
                    <a:bodyPr/>
                    <a:lstStyle/>
                    <a:p>
                      <a:pPr algn="l" rtl="0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BCS. INCIDENCIA DE INFLUENZA SEGÚN RESULTADOS POR MUNICIPIO . PERIODO INTERESTACIONAL 2018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es-MX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s-MX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69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POBLACION</a:t>
                      </a:r>
                    </a:p>
                  </a:txBody>
                  <a:tcPr marL="5899" marR="5899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MUNICIPIO</a:t>
                      </a:r>
                    </a:p>
                  </a:txBody>
                  <a:tcPr marL="5899" marR="5899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PROBABLES</a:t>
                      </a:r>
                    </a:p>
                  </a:txBody>
                  <a:tcPr marL="5899" marR="5899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MUESTREADOS</a:t>
                      </a:r>
                    </a:p>
                  </a:txBody>
                  <a:tcPr marL="5899" marR="5899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CONFIRMADOS</a:t>
                      </a:r>
                    </a:p>
                  </a:txBody>
                  <a:tcPr marL="5899" marR="5899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TIPO DE VIRUS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INCIDENCIA**</a:t>
                      </a:r>
                    </a:p>
                  </a:txBody>
                  <a:tcPr marL="5899" marR="5899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  <a:tr h="31538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H1N1</a:t>
                      </a:r>
                    </a:p>
                  </a:txBody>
                  <a:tcPr marL="5899" marR="5899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H3N2</a:t>
                      </a:r>
                    </a:p>
                  </a:txBody>
                  <a:tcPr marL="5899" marR="5899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5899" marR="5899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5899" marR="5899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VSR</a:t>
                      </a:r>
                    </a:p>
                  </a:txBody>
                  <a:tcPr marL="5899" marR="5899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CORONA NL63</a:t>
                      </a:r>
                    </a:p>
                  </a:txBody>
                  <a:tcPr marL="5899" marR="5899" marT="5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76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85222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COMONDU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6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23063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LORETO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6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72244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MULEGE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6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313197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 PAZ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6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339101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 CABOS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691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832827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ESTATAL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258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5899" marR="5899" marT="5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21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FUENTE: PLATAFORMA SINAVE 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4421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30/01/2018</a:t>
                      </a: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21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** INCIDENCIA POR CADA 100,000 HBTS</a:t>
                      </a:r>
                    </a:p>
                  </a:txBody>
                  <a:tcPr marL="5899" marR="5899" marT="58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99" marR="5899" marT="5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smtClean="0"/>
              <a:t>INFLUENZA 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14284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5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643050"/>
            <a:ext cx="5863261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484</Words>
  <Application>Microsoft Office PowerPoint</Application>
  <PresentationFormat>Presentación en pantalla (4:3)</PresentationFormat>
  <Paragraphs>208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B.C.S.  PANORAMA EPIDEMIOLOGICO 2018</vt:lpstr>
      <vt:lpstr>MORBILIDAD GENERAL </vt:lpstr>
      <vt:lpstr>MORBILIDAD GENERAL </vt:lpstr>
      <vt:lpstr>INFLUENZA 2018</vt:lpstr>
      <vt:lpstr>INFLUENZA 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B.C.S.  PANORAMA EPIDEMIOLOGICO 2014</dc:title>
  <dc:creator>jgreen</dc:creator>
  <cp:lastModifiedBy>jgreen</cp:lastModifiedBy>
  <cp:revision>18</cp:revision>
  <dcterms:created xsi:type="dcterms:W3CDTF">2018-06-06T16:56:21Z</dcterms:created>
  <dcterms:modified xsi:type="dcterms:W3CDTF">2018-07-09T15:06:53Z</dcterms:modified>
</cp:coreProperties>
</file>